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Lst>
  <p:sldSz cx="18288000" cy="10287000"/>
  <p:notesSz cx="6858000" cy="9144000"/>
  <p:embeddedFontLst>
    <p:embeddedFont>
      <p:font typeface="ニコモジ＋" charset="1" panose="02000600000000000000"/>
      <p:regular r:id="rId8"/>
    </p:embeddedFont>
    <p:embeddedFont>
      <p:font typeface="210 마마블럭" charset="1" panose="02020603020101020101"/>
      <p:regular r:id="rId9"/>
    </p:embeddedFont>
    <p:embeddedFont>
      <p:font typeface="Mokoto" charset="1" panose="00000000000000000000"/>
      <p:regular r:id="rId10"/>
    </p:embeddedFont>
    <p:embeddedFont>
      <p:font typeface="Jaturat" charset="1" panose="00000000000000000000"/>
      <p:regular r:id="rId11"/>
    </p:embeddedFont>
    <p:embeddedFont>
      <p:font typeface="Russo One" charset="1" panose="02000503050000020004"/>
      <p:regular r:id="rId12"/>
    </p:embeddedFont>
    <p:embeddedFont>
      <p:font typeface="Literata Bold" charset="1" panose="00000000000000000000"/>
      <p:regular r:id="rId13"/>
    </p:embeddedFont>
    <p:embeddedFont>
      <p:font typeface="Literata" charset="1" panose="00000000000000000000"/>
      <p:regular r:id="rId14"/>
    </p:embeddedFont>
    <p:embeddedFont>
      <p:font typeface="Atkinson Hyperlegible Bold" charset="1" panose="00000000000000000000"/>
      <p:regular r:id="rId15"/>
    </p:embeddedFont>
    <p:embeddedFont>
      <p:font typeface="B612 Bold" charset="1" panose="020B0606050000020004"/>
      <p:regular r:id="rId16"/>
    </p:embeddedFont>
    <p:embeddedFont>
      <p:font typeface="Be Vietnam"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5000"/>
            </a:blip>
            <a:stretch>
              <a:fillRect l="0" t="0" r="0" b="0"/>
            </a:stretch>
          </a:blipFill>
        </p:spPr>
      </p:sp>
      <p:grpSp>
        <p:nvGrpSpPr>
          <p:cNvPr name="Group 3" id="3"/>
          <p:cNvGrpSpPr/>
          <p:nvPr/>
        </p:nvGrpSpPr>
        <p:grpSpPr>
          <a:xfrm rot="0">
            <a:off x="0" y="2146177"/>
            <a:ext cx="18288000" cy="8140823"/>
            <a:chOff x="0" y="0"/>
            <a:chExt cx="4816593" cy="2144085"/>
          </a:xfrm>
        </p:grpSpPr>
        <p:sp>
          <p:nvSpPr>
            <p:cNvPr name="Freeform 4" id="4"/>
            <p:cNvSpPr/>
            <p:nvPr/>
          </p:nvSpPr>
          <p:spPr>
            <a:xfrm flipH="false" flipV="false" rot="0">
              <a:off x="0" y="0"/>
              <a:ext cx="4816592" cy="2144085"/>
            </a:xfrm>
            <a:custGeom>
              <a:avLst/>
              <a:gdLst/>
              <a:ahLst/>
              <a:cxnLst/>
              <a:rect r="r" b="b" t="t" l="l"/>
              <a:pathLst>
                <a:path h="2144085" w="4816592">
                  <a:moveTo>
                    <a:pt x="0" y="0"/>
                  </a:moveTo>
                  <a:lnTo>
                    <a:pt x="4816592" y="0"/>
                  </a:lnTo>
                  <a:lnTo>
                    <a:pt x="4816592" y="2144085"/>
                  </a:lnTo>
                  <a:lnTo>
                    <a:pt x="0" y="2144085"/>
                  </a:lnTo>
                  <a:close/>
                </a:path>
              </a:pathLst>
            </a:custGeom>
            <a:solidFill>
              <a:srgbClr val="F8CF1F">
                <a:alpha val="47843"/>
              </a:srgbClr>
            </a:solidFill>
            <a:ln w="95250" cap="sq">
              <a:solidFill>
                <a:srgbClr val="F8CF1F">
                  <a:alpha val="47843"/>
                </a:srgbClr>
              </a:solidFill>
              <a:prstDash val="solid"/>
              <a:miter/>
            </a:ln>
          </p:spPr>
        </p:sp>
        <p:sp>
          <p:nvSpPr>
            <p:cNvPr name="TextBox 5" id="5"/>
            <p:cNvSpPr txBox="true"/>
            <p:nvPr/>
          </p:nvSpPr>
          <p:spPr>
            <a:xfrm>
              <a:off x="0" y="-38100"/>
              <a:ext cx="4816593" cy="218218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95079" y="-190500"/>
            <a:ext cx="12897843" cy="1708151"/>
          </a:xfrm>
          <a:prstGeom prst="rect">
            <a:avLst/>
          </a:prstGeom>
        </p:spPr>
        <p:txBody>
          <a:bodyPr anchor="t" rtlCol="false" tIns="0" lIns="0" bIns="0" rIns="0">
            <a:spAutoFit/>
          </a:bodyPr>
          <a:lstStyle/>
          <a:p>
            <a:pPr algn="ctr">
              <a:lnSpc>
                <a:spcPts val="13999"/>
              </a:lnSpc>
            </a:pPr>
            <a:r>
              <a:rPr lang="en-US" sz="9999">
                <a:solidFill>
                  <a:srgbClr val="008080"/>
                </a:solidFill>
                <a:latin typeface="ニコモジ＋"/>
                <a:ea typeface="ニコモジ＋"/>
                <a:cs typeface="ニコモジ＋"/>
                <a:sym typeface="ニコモジ＋"/>
              </a:rPr>
              <a:t>V-House Planner</a:t>
            </a:r>
          </a:p>
        </p:txBody>
      </p:sp>
      <p:sp>
        <p:nvSpPr>
          <p:cNvPr name="TextBox 7" id="7"/>
          <p:cNvSpPr txBox="true"/>
          <p:nvPr/>
        </p:nvSpPr>
        <p:spPr>
          <a:xfrm rot="0">
            <a:off x="2295177" y="1273052"/>
            <a:ext cx="13697645" cy="873125"/>
          </a:xfrm>
          <a:prstGeom prst="rect">
            <a:avLst/>
          </a:prstGeom>
        </p:spPr>
        <p:txBody>
          <a:bodyPr anchor="t" rtlCol="false" tIns="0" lIns="0" bIns="0" rIns="0">
            <a:spAutoFit/>
          </a:bodyPr>
          <a:lstStyle/>
          <a:p>
            <a:pPr algn="ctr">
              <a:lnSpc>
                <a:spcPts val="7000"/>
              </a:lnSpc>
            </a:pPr>
            <a:r>
              <a:rPr lang="en-US" sz="5000">
                <a:solidFill>
                  <a:srgbClr val="008080"/>
                </a:solidFill>
                <a:latin typeface="210 마마블럭"/>
                <a:ea typeface="210 마마블럭"/>
                <a:cs typeface="210 마마블럭"/>
                <a:sym typeface="210 마마블럭"/>
              </a:rPr>
              <a:t>AR-Based Construction Planning &amp; Vastu Compliance</a:t>
            </a:r>
          </a:p>
        </p:txBody>
      </p:sp>
      <p:sp>
        <p:nvSpPr>
          <p:cNvPr name="TextBox 8" id="8"/>
          <p:cNvSpPr txBox="true"/>
          <p:nvPr/>
        </p:nvSpPr>
        <p:spPr>
          <a:xfrm rot="0">
            <a:off x="191355" y="2359303"/>
            <a:ext cx="17762329" cy="2184400"/>
          </a:xfrm>
          <a:prstGeom prst="rect">
            <a:avLst/>
          </a:prstGeom>
        </p:spPr>
        <p:txBody>
          <a:bodyPr anchor="t" rtlCol="false" tIns="0" lIns="0" bIns="0" rIns="0">
            <a:spAutoFit/>
          </a:bodyPr>
          <a:lstStyle/>
          <a:p>
            <a:pPr algn="l">
              <a:lnSpc>
                <a:spcPts val="3500"/>
              </a:lnSpc>
            </a:pPr>
            <a:r>
              <a:rPr lang="en-US" sz="2500">
                <a:solidFill>
                  <a:srgbClr val="008080"/>
                </a:solidFill>
                <a:latin typeface="Mokoto"/>
                <a:ea typeface="Mokoto"/>
                <a:cs typeface="Mokoto"/>
                <a:sym typeface="Mokoto"/>
              </a:rPr>
              <a:t>Objective :</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Develop an AR-based mobile application to provide real-time 3D visualization of house designs, ensuring accurate cost estimation and Vastu compliance before construction. The app allows users to upload AutoCAD/JPG files, interact with AR-generated models, and receive dynamic cost updates for better financial planning.</a:t>
            </a:r>
          </a:p>
        </p:txBody>
      </p:sp>
      <p:sp>
        <p:nvSpPr>
          <p:cNvPr name="TextBox 9" id="9"/>
          <p:cNvSpPr txBox="true"/>
          <p:nvPr/>
        </p:nvSpPr>
        <p:spPr>
          <a:xfrm rot="0">
            <a:off x="276148" y="4850523"/>
            <a:ext cx="9770710" cy="5251450"/>
          </a:xfrm>
          <a:prstGeom prst="rect">
            <a:avLst/>
          </a:prstGeom>
        </p:spPr>
        <p:txBody>
          <a:bodyPr anchor="t" rtlCol="false" tIns="0" lIns="0" bIns="0" rIns="0">
            <a:spAutoFit/>
          </a:bodyPr>
          <a:lstStyle/>
          <a:p>
            <a:pPr algn="l">
              <a:lnSpc>
                <a:spcPts val="3500"/>
              </a:lnSpc>
            </a:pPr>
            <a:r>
              <a:rPr lang="en-US" sz="2500">
                <a:solidFill>
                  <a:srgbClr val="008080"/>
                </a:solidFill>
                <a:latin typeface="Mokoto"/>
                <a:ea typeface="Mokoto"/>
                <a:cs typeface="Mokoto"/>
                <a:sym typeface="Mokoto"/>
              </a:rPr>
              <a:t>Unique Features :</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Augm</a:t>
            </a:r>
            <a:r>
              <a:rPr lang="en-US" sz="2499">
                <a:solidFill>
                  <a:srgbClr val="008080"/>
                </a:solidFill>
                <a:latin typeface="Jaturat"/>
                <a:ea typeface="Jaturat"/>
                <a:cs typeface="Jaturat"/>
                <a:sym typeface="Jaturat"/>
              </a:rPr>
              <a:t>ented Reality (AR) Visualization – Provides real-time 3D house models for interactive exploration.</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Live Cost Estimation – Auto-updates construction costs based on material selections and market price fluctuations.</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Vastu Compliance Checker – Analyzes floor plans and suggests modifications for Vastu alignment.</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User-Friendly Interface – Simple, intuitive UI for homeowners, architects, and builders.</a:t>
            </a:r>
          </a:p>
          <a:p>
            <a:pPr algn="just" marL="539749" indent="-269875" lvl="1">
              <a:lnSpc>
                <a:spcPts val="3499"/>
              </a:lnSpc>
              <a:buFont typeface="Arial"/>
              <a:buChar char="•"/>
            </a:pPr>
            <a:r>
              <a:rPr lang="en-US" sz="2499">
                <a:solidFill>
                  <a:srgbClr val="008080"/>
                </a:solidFill>
                <a:latin typeface="Jaturat"/>
                <a:ea typeface="Jaturat"/>
                <a:cs typeface="Jaturat"/>
                <a:sym typeface="Jaturat"/>
              </a:rPr>
              <a:t>Cloud Integration – Saves multiple project versions, allowing collaboration and accessibility across devices.</a:t>
            </a:r>
          </a:p>
        </p:txBody>
      </p:sp>
      <p:sp>
        <p:nvSpPr>
          <p:cNvPr name="Freeform 10" id="10"/>
          <p:cNvSpPr/>
          <p:nvPr/>
        </p:nvSpPr>
        <p:spPr>
          <a:xfrm flipH="false" flipV="false" rot="0">
            <a:off x="10818690" y="4767821"/>
            <a:ext cx="7288232" cy="5246487"/>
          </a:xfrm>
          <a:custGeom>
            <a:avLst/>
            <a:gdLst/>
            <a:ahLst/>
            <a:cxnLst/>
            <a:rect r="r" b="b" t="t" l="l"/>
            <a:pathLst>
              <a:path h="5246487" w="7288232">
                <a:moveTo>
                  <a:pt x="0" y="0"/>
                </a:moveTo>
                <a:lnTo>
                  <a:pt x="7288232" y="0"/>
                </a:lnTo>
                <a:lnTo>
                  <a:pt x="7288232" y="5246487"/>
                </a:lnTo>
                <a:lnTo>
                  <a:pt x="0" y="5246487"/>
                </a:lnTo>
                <a:lnTo>
                  <a:pt x="0" y="0"/>
                </a:lnTo>
                <a:close/>
              </a:path>
            </a:pathLst>
          </a:custGeom>
          <a:blipFill>
            <a:blip r:embed="rId3"/>
            <a:stretch>
              <a:fillRect l="-9483" t="0" r="0" b="0"/>
            </a:stretch>
          </a:blipFill>
          <a:ln w="57150" cap="rnd">
            <a:solidFill>
              <a:srgbClr val="008080"/>
            </a:solidFill>
            <a:prstDash val="solid"/>
            <a:roun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947738"/>
            <a:ext cx="18288000" cy="8339262"/>
          </a:xfrm>
          <a:custGeom>
            <a:avLst/>
            <a:gdLst/>
            <a:ahLst/>
            <a:cxnLst/>
            <a:rect r="r" b="b" t="t" l="l"/>
            <a:pathLst>
              <a:path h="8339262" w="18288000">
                <a:moveTo>
                  <a:pt x="0" y="0"/>
                </a:moveTo>
                <a:lnTo>
                  <a:pt x="18288000" y="0"/>
                </a:lnTo>
                <a:lnTo>
                  <a:pt x="18288000" y="8339262"/>
                </a:lnTo>
                <a:lnTo>
                  <a:pt x="0" y="8339262"/>
                </a:lnTo>
                <a:lnTo>
                  <a:pt x="0" y="0"/>
                </a:lnTo>
                <a:close/>
              </a:path>
            </a:pathLst>
          </a:custGeom>
          <a:blipFill>
            <a:blip r:embed="rId2">
              <a:alphaModFix amt="50000"/>
            </a:blip>
            <a:stretch>
              <a:fillRect l="0" t="-23356" r="0" b="0"/>
            </a:stretch>
          </a:blipFill>
        </p:spPr>
      </p:sp>
      <p:grpSp>
        <p:nvGrpSpPr>
          <p:cNvPr name="Group 3" id="3"/>
          <p:cNvGrpSpPr/>
          <p:nvPr/>
        </p:nvGrpSpPr>
        <p:grpSpPr>
          <a:xfrm rot="0">
            <a:off x="0" y="2322158"/>
            <a:ext cx="18288000" cy="476250"/>
            <a:chOff x="0" y="0"/>
            <a:chExt cx="4816593" cy="125432"/>
          </a:xfrm>
        </p:grpSpPr>
        <p:sp>
          <p:nvSpPr>
            <p:cNvPr name="Freeform 4" id="4"/>
            <p:cNvSpPr/>
            <p:nvPr/>
          </p:nvSpPr>
          <p:spPr>
            <a:xfrm flipH="false" flipV="false" rot="0">
              <a:off x="0" y="0"/>
              <a:ext cx="4816592" cy="125432"/>
            </a:xfrm>
            <a:custGeom>
              <a:avLst/>
              <a:gdLst/>
              <a:ahLst/>
              <a:cxnLst/>
              <a:rect r="r" b="b" t="t" l="l"/>
              <a:pathLst>
                <a:path h="125432" w="4816592">
                  <a:moveTo>
                    <a:pt x="0" y="0"/>
                  </a:moveTo>
                  <a:lnTo>
                    <a:pt x="4816592" y="0"/>
                  </a:lnTo>
                  <a:lnTo>
                    <a:pt x="4816592" y="125432"/>
                  </a:lnTo>
                  <a:lnTo>
                    <a:pt x="0" y="125432"/>
                  </a:lnTo>
                  <a:close/>
                </a:path>
              </a:pathLst>
            </a:custGeom>
            <a:solidFill>
              <a:srgbClr val="FF7043"/>
            </a:solidFill>
            <a:ln cap="sq">
              <a:noFill/>
              <a:prstDash val="solid"/>
              <a:miter/>
            </a:ln>
          </p:spPr>
        </p:sp>
        <p:sp>
          <p:nvSpPr>
            <p:cNvPr name="TextBox 5" id="5"/>
            <p:cNvSpPr txBox="true"/>
            <p:nvPr/>
          </p:nvSpPr>
          <p:spPr>
            <a:xfrm>
              <a:off x="0" y="-38100"/>
              <a:ext cx="4816593" cy="16353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2465033"/>
            <a:ext cx="18288000" cy="190500"/>
            <a:chOff x="0" y="0"/>
            <a:chExt cx="4816593" cy="50173"/>
          </a:xfrm>
        </p:grpSpPr>
        <p:sp>
          <p:nvSpPr>
            <p:cNvPr name="Freeform 7" id="7"/>
            <p:cNvSpPr/>
            <p:nvPr/>
          </p:nvSpPr>
          <p:spPr>
            <a:xfrm flipH="false" flipV="false" rot="0">
              <a:off x="0" y="0"/>
              <a:ext cx="4816592" cy="50173"/>
            </a:xfrm>
            <a:custGeom>
              <a:avLst/>
              <a:gdLst/>
              <a:ahLst/>
              <a:cxnLst/>
              <a:rect r="r" b="b" t="t" l="l"/>
              <a:pathLst>
                <a:path h="50173" w="4816592">
                  <a:moveTo>
                    <a:pt x="0" y="0"/>
                  </a:moveTo>
                  <a:lnTo>
                    <a:pt x="4816592" y="0"/>
                  </a:lnTo>
                  <a:lnTo>
                    <a:pt x="4816592" y="50173"/>
                  </a:lnTo>
                  <a:lnTo>
                    <a:pt x="0" y="50173"/>
                  </a:lnTo>
                  <a:close/>
                </a:path>
              </a:pathLst>
            </a:custGeom>
            <a:solidFill>
              <a:srgbClr val="008080"/>
            </a:solidFill>
            <a:ln cap="sq">
              <a:noFill/>
              <a:prstDash val="solid"/>
              <a:miter/>
            </a:ln>
          </p:spPr>
        </p:sp>
        <p:sp>
          <p:nvSpPr>
            <p:cNvPr name="TextBox 8" id="8"/>
            <p:cNvSpPr txBox="true"/>
            <p:nvPr/>
          </p:nvSpPr>
          <p:spPr>
            <a:xfrm>
              <a:off x="0" y="-38100"/>
              <a:ext cx="4816593" cy="88273"/>
            </a:xfrm>
            <a:prstGeom prst="rect">
              <a:avLst/>
            </a:prstGeom>
          </p:spPr>
          <p:txBody>
            <a:bodyPr anchor="ctr" rtlCol="false" tIns="50800" lIns="50800" bIns="50800" rIns="50800"/>
            <a:lstStyle/>
            <a:p>
              <a:pPr algn="ctr">
                <a:lnSpc>
                  <a:spcPts val="2799"/>
                </a:lnSpc>
                <a:spcBef>
                  <a:spcPct val="0"/>
                </a:spcBef>
              </a:pPr>
            </a:p>
          </p:txBody>
        </p:sp>
      </p:grpSp>
      <p:sp>
        <p:nvSpPr>
          <p:cNvPr name="Freeform 9" id="9"/>
          <p:cNvSpPr/>
          <p:nvPr/>
        </p:nvSpPr>
        <p:spPr>
          <a:xfrm flipH="false" flipV="false" rot="0">
            <a:off x="76200" y="168349"/>
            <a:ext cx="1666875" cy="1666875"/>
          </a:xfrm>
          <a:custGeom>
            <a:avLst/>
            <a:gdLst/>
            <a:ahLst/>
            <a:cxnLst/>
            <a:rect r="r" b="b" t="t" l="l"/>
            <a:pathLst>
              <a:path h="1666875" w="1666875">
                <a:moveTo>
                  <a:pt x="0" y="0"/>
                </a:moveTo>
                <a:lnTo>
                  <a:pt x="1666875" y="0"/>
                </a:lnTo>
                <a:lnTo>
                  <a:pt x="1666875" y="1666875"/>
                </a:lnTo>
                <a:lnTo>
                  <a:pt x="0" y="1666875"/>
                </a:lnTo>
                <a:lnTo>
                  <a:pt x="0" y="0"/>
                </a:lnTo>
                <a:close/>
              </a:path>
            </a:pathLst>
          </a:custGeom>
          <a:blipFill>
            <a:blip r:embed="rId3"/>
            <a:stretch>
              <a:fillRect l="0" t="0" r="-426315" b="0"/>
            </a:stretch>
          </a:blipFill>
        </p:spPr>
      </p:sp>
      <p:grpSp>
        <p:nvGrpSpPr>
          <p:cNvPr name="Group 10" id="10"/>
          <p:cNvGrpSpPr/>
          <p:nvPr/>
        </p:nvGrpSpPr>
        <p:grpSpPr>
          <a:xfrm rot="0">
            <a:off x="76200" y="2855558"/>
            <a:ext cx="6817970" cy="2311208"/>
            <a:chOff x="0" y="0"/>
            <a:chExt cx="1795679" cy="608713"/>
          </a:xfrm>
        </p:grpSpPr>
        <p:sp>
          <p:nvSpPr>
            <p:cNvPr name="Freeform 11" id="11"/>
            <p:cNvSpPr/>
            <p:nvPr/>
          </p:nvSpPr>
          <p:spPr>
            <a:xfrm flipH="false" flipV="false" rot="0">
              <a:off x="0" y="0"/>
              <a:ext cx="1795679" cy="608713"/>
            </a:xfrm>
            <a:custGeom>
              <a:avLst/>
              <a:gdLst/>
              <a:ahLst/>
              <a:cxnLst/>
              <a:rect r="r" b="b" t="t" l="l"/>
              <a:pathLst>
                <a:path h="608713" w="1795679">
                  <a:moveTo>
                    <a:pt x="28388" y="0"/>
                  </a:moveTo>
                  <a:lnTo>
                    <a:pt x="1767291" y="0"/>
                  </a:lnTo>
                  <a:cubicBezTo>
                    <a:pt x="1782970" y="0"/>
                    <a:pt x="1795679" y="12710"/>
                    <a:pt x="1795679" y="28388"/>
                  </a:cubicBezTo>
                  <a:lnTo>
                    <a:pt x="1795679" y="580325"/>
                  </a:lnTo>
                  <a:cubicBezTo>
                    <a:pt x="1795679" y="596004"/>
                    <a:pt x="1782970" y="608713"/>
                    <a:pt x="1767291" y="608713"/>
                  </a:cubicBezTo>
                  <a:lnTo>
                    <a:pt x="28388" y="608713"/>
                  </a:lnTo>
                  <a:cubicBezTo>
                    <a:pt x="12710" y="608713"/>
                    <a:pt x="0" y="596004"/>
                    <a:pt x="0" y="580325"/>
                  </a:cubicBezTo>
                  <a:lnTo>
                    <a:pt x="0" y="28388"/>
                  </a:lnTo>
                  <a:cubicBezTo>
                    <a:pt x="0" y="12710"/>
                    <a:pt x="12710" y="0"/>
                    <a:pt x="28388" y="0"/>
                  </a:cubicBezTo>
                  <a:close/>
                </a:path>
              </a:pathLst>
            </a:custGeom>
            <a:solidFill>
              <a:srgbClr val="FF7043">
                <a:alpha val="47843"/>
              </a:srgbClr>
            </a:solidFill>
            <a:ln cap="rnd">
              <a:noFill/>
              <a:prstDash val="solid"/>
              <a:round/>
            </a:ln>
          </p:spPr>
        </p:sp>
        <p:sp>
          <p:nvSpPr>
            <p:cNvPr name="TextBox 12" id="12"/>
            <p:cNvSpPr txBox="true"/>
            <p:nvPr/>
          </p:nvSpPr>
          <p:spPr>
            <a:xfrm>
              <a:off x="0" y="-38100"/>
              <a:ext cx="1795679" cy="64681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032549" y="2855558"/>
            <a:ext cx="5584474" cy="2311208"/>
            <a:chOff x="0" y="0"/>
            <a:chExt cx="1470808" cy="608713"/>
          </a:xfrm>
        </p:grpSpPr>
        <p:sp>
          <p:nvSpPr>
            <p:cNvPr name="Freeform 14" id="14"/>
            <p:cNvSpPr/>
            <p:nvPr/>
          </p:nvSpPr>
          <p:spPr>
            <a:xfrm flipH="false" flipV="false" rot="0">
              <a:off x="0" y="0"/>
              <a:ext cx="1470808" cy="608713"/>
            </a:xfrm>
            <a:custGeom>
              <a:avLst/>
              <a:gdLst/>
              <a:ahLst/>
              <a:cxnLst/>
              <a:rect r="r" b="b" t="t" l="l"/>
              <a:pathLst>
                <a:path h="608713" w="1470808">
                  <a:moveTo>
                    <a:pt x="34658" y="0"/>
                  </a:moveTo>
                  <a:lnTo>
                    <a:pt x="1436150" y="0"/>
                  </a:lnTo>
                  <a:cubicBezTo>
                    <a:pt x="1445342" y="0"/>
                    <a:pt x="1454157" y="3651"/>
                    <a:pt x="1460657" y="10151"/>
                  </a:cubicBezTo>
                  <a:cubicBezTo>
                    <a:pt x="1467156" y="16651"/>
                    <a:pt x="1470808" y="25466"/>
                    <a:pt x="1470808" y="34658"/>
                  </a:cubicBezTo>
                  <a:lnTo>
                    <a:pt x="1470808" y="574055"/>
                  </a:lnTo>
                  <a:cubicBezTo>
                    <a:pt x="1470808" y="593196"/>
                    <a:pt x="1455291" y="608713"/>
                    <a:pt x="1436150" y="608713"/>
                  </a:cubicBezTo>
                  <a:lnTo>
                    <a:pt x="34658" y="608713"/>
                  </a:lnTo>
                  <a:cubicBezTo>
                    <a:pt x="15517" y="608713"/>
                    <a:pt x="0" y="593196"/>
                    <a:pt x="0" y="574055"/>
                  </a:cubicBezTo>
                  <a:lnTo>
                    <a:pt x="0" y="34658"/>
                  </a:lnTo>
                  <a:cubicBezTo>
                    <a:pt x="0" y="15517"/>
                    <a:pt x="15517" y="0"/>
                    <a:pt x="34658" y="0"/>
                  </a:cubicBezTo>
                  <a:close/>
                </a:path>
              </a:pathLst>
            </a:custGeom>
            <a:solidFill>
              <a:srgbClr val="FF7043">
                <a:alpha val="47843"/>
              </a:srgbClr>
            </a:solidFill>
            <a:ln cap="rnd">
              <a:noFill/>
              <a:prstDash val="solid"/>
              <a:round/>
            </a:ln>
          </p:spPr>
        </p:sp>
        <p:sp>
          <p:nvSpPr>
            <p:cNvPr name="TextBox 15" id="15"/>
            <p:cNvSpPr txBox="true"/>
            <p:nvPr/>
          </p:nvSpPr>
          <p:spPr>
            <a:xfrm>
              <a:off x="0" y="-38100"/>
              <a:ext cx="1470808" cy="64681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76200" y="5223916"/>
            <a:ext cx="6105262" cy="1849017"/>
            <a:chOff x="0" y="0"/>
            <a:chExt cx="1607970" cy="486984"/>
          </a:xfrm>
        </p:grpSpPr>
        <p:sp>
          <p:nvSpPr>
            <p:cNvPr name="Freeform 17" id="17"/>
            <p:cNvSpPr/>
            <p:nvPr/>
          </p:nvSpPr>
          <p:spPr>
            <a:xfrm flipH="false" flipV="false" rot="0">
              <a:off x="0" y="0"/>
              <a:ext cx="1607970" cy="486984"/>
            </a:xfrm>
            <a:custGeom>
              <a:avLst/>
              <a:gdLst/>
              <a:ahLst/>
              <a:cxnLst/>
              <a:rect r="r" b="b" t="t" l="l"/>
              <a:pathLst>
                <a:path h="486984" w="1607970">
                  <a:moveTo>
                    <a:pt x="31702" y="0"/>
                  </a:moveTo>
                  <a:lnTo>
                    <a:pt x="1576268" y="0"/>
                  </a:lnTo>
                  <a:cubicBezTo>
                    <a:pt x="1584676" y="0"/>
                    <a:pt x="1592740" y="3340"/>
                    <a:pt x="1598685" y="9285"/>
                  </a:cubicBezTo>
                  <a:cubicBezTo>
                    <a:pt x="1604630" y="15230"/>
                    <a:pt x="1607970" y="23294"/>
                    <a:pt x="1607970" y="31702"/>
                  </a:cubicBezTo>
                  <a:lnTo>
                    <a:pt x="1607970" y="455282"/>
                  </a:lnTo>
                  <a:cubicBezTo>
                    <a:pt x="1607970" y="463690"/>
                    <a:pt x="1604630" y="471753"/>
                    <a:pt x="1598685" y="477699"/>
                  </a:cubicBezTo>
                  <a:cubicBezTo>
                    <a:pt x="1592740" y="483644"/>
                    <a:pt x="1584676" y="486984"/>
                    <a:pt x="1576268" y="486984"/>
                  </a:cubicBezTo>
                  <a:lnTo>
                    <a:pt x="31702" y="486984"/>
                  </a:lnTo>
                  <a:cubicBezTo>
                    <a:pt x="23294" y="486984"/>
                    <a:pt x="15230" y="483644"/>
                    <a:pt x="9285" y="477699"/>
                  </a:cubicBezTo>
                  <a:cubicBezTo>
                    <a:pt x="3340" y="471753"/>
                    <a:pt x="0" y="463690"/>
                    <a:pt x="0" y="455282"/>
                  </a:cubicBezTo>
                  <a:lnTo>
                    <a:pt x="0" y="31702"/>
                  </a:lnTo>
                  <a:cubicBezTo>
                    <a:pt x="0" y="23294"/>
                    <a:pt x="3340" y="15230"/>
                    <a:pt x="9285" y="9285"/>
                  </a:cubicBezTo>
                  <a:cubicBezTo>
                    <a:pt x="15230" y="3340"/>
                    <a:pt x="23294" y="0"/>
                    <a:pt x="31702" y="0"/>
                  </a:cubicBezTo>
                  <a:close/>
                </a:path>
              </a:pathLst>
            </a:custGeom>
            <a:solidFill>
              <a:srgbClr val="FF7043">
                <a:alpha val="47843"/>
              </a:srgbClr>
            </a:solidFill>
            <a:ln cap="rnd">
              <a:noFill/>
              <a:prstDash val="solid"/>
              <a:round/>
            </a:ln>
          </p:spPr>
        </p:sp>
        <p:sp>
          <p:nvSpPr>
            <p:cNvPr name="TextBox 18" id="18"/>
            <p:cNvSpPr txBox="true"/>
            <p:nvPr/>
          </p:nvSpPr>
          <p:spPr>
            <a:xfrm>
              <a:off x="0" y="-38100"/>
              <a:ext cx="1607970" cy="525084"/>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76200" y="7133666"/>
            <a:ext cx="6105262" cy="1849017"/>
            <a:chOff x="0" y="0"/>
            <a:chExt cx="1607970" cy="486984"/>
          </a:xfrm>
        </p:grpSpPr>
        <p:sp>
          <p:nvSpPr>
            <p:cNvPr name="Freeform 20" id="20"/>
            <p:cNvSpPr/>
            <p:nvPr/>
          </p:nvSpPr>
          <p:spPr>
            <a:xfrm flipH="false" flipV="false" rot="0">
              <a:off x="0" y="0"/>
              <a:ext cx="1607970" cy="486984"/>
            </a:xfrm>
            <a:custGeom>
              <a:avLst/>
              <a:gdLst/>
              <a:ahLst/>
              <a:cxnLst/>
              <a:rect r="r" b="b" t="t" l="l"/>
              <a:pathLst>
                <a:path h="486984" w="1607970">
                  <a:moveTo>
                    <a:pt x="31702" y="0"/>
                  </a:moveTo>
                  <a:lnTo>
                    <a:pt x="1576268" y="0"/>
                  </a:lnTo>
                  <a:cubicBezTo>
                    <a:pt x="1584676" y="0"/>
                    <a:pt x="1592740" y="3340"/>
                    <a:pt x="1598685" y="9285"/>
                  </a:cubicBezTo>
                  <a:cubicBezTo>
                    <a:pt x="1604630" y="15230"/>
                    <a:pt x="1607970" y="23294"/>
                    <a:pt x="1607970" y="31702"/>
                  </a:cubicBezTo>
                  <a:lnTo>
                    <a:pt x="1607970" y="455282"/>
                  </a:lnTo>
                  <a:cubicBezTo>
                    <a:pt x="1607970" y="463690"/>
                    <a:pt x="1604630" y="471753"/>
                    <a:pt x="1598685" y="477699"/>
                  </a:cubicBezTo>
                  <a:cubicBezTo>
                    <a:pt x="1592740" y="483644"/>
                    <a:pt x="1584676" y="486984"/>
                    <a:pt x="1576268" y="486984"/>
                  </a:cubicBezTo>
                  <a:lnTo>
                    <a:pt x="31702" y="486984"/>
                  </a:lnTo>
                  <a:cubicBezTo>
                    <a:pt x="23294" y="486984"/>
                    <a:pt x="15230" y="483644"/>
                    <a:pt x="9285" y="477699"/>
                  </a:cubicBezTo>
                  <a:cubicBezTo>
                    <a:pt x="3340" y="471753"/>
                    <a:pt x="0" y="463690"/>
                    <a:pt x="0" y="455282"/>
                  </a:cubicBezTo>
                  <a:lnTo>
                    <a:pt x="0" y="31702"/>
                  </a:lnTo>
                  <a:cubicBezTo>
                    <a:pt x="0" y="23294"/>
                    <a:pt x="3340" y="15230"/>
                    <a:pt x="9285" y="9285"/>
                  </a:cubicBezTo>
                  <a:cubicBezTo>
                    <a:pt x="15230" y="3340"/>
                    <a:pt x="23294" y="0"/>
                    <a:pt x="31702" y="0"/>
                  </a:cubicBezTo>
                  <a:close/>
                </a:path>
              </a:pathLst>
            </a:custGeom>
            <a:solidFill>
              <a:srgbClr val="FF7043">
                <a:alpha val="47843"/>
              </a:srgbClr>
            </a:solidFill>
            <a:ln cap="rnd">
              <a:noFill/>
              <a:prstDash val="solid"/>
              <a:round/>
            </a:ln>
          </p:spPr>
        </p:sp>
        <p:sp>
          <p:nvSpPr>
            <p:cNvPr name="TextBox 21" id="21"/>
            <p:cNvSpPr txBox="true"/>
            <p:nvPr/>
          </p:nvSpPr>
          <p:spPr>
            <a:xfrm>
              <a:off x="0" y="-38100"/>
              <a:ext cx="1607970" cy="525084"/>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2759898" y="2855558"/>
            <a:ext cx="5424881" cy="2311208"/>
            <a:chOff x="0" y="0"/>
            <a:chExt cx="1428775" cy="608713"/>
          </a:xfrm>
        </p:grpSpPr>
        <p:sp>
          <p:nvSpPr>
            <p:cNvPr name="Freeform 23" id="23"/>
            <p:cNvSpPr/>
            <p:nvPr/>
          </p:nvSpPr>
          <p:spPr>
            <a:xfrm flipH="false" flipV="false" rot="0">
              <a:off x="0" y="0"/>
              <a:ext cx="1428775" cy="608713"/>
            </a:xfrm>
            <a:custGeom>
              <a:avLst/>
              <a:gdLst/>
              <a:ahLst/>
              <a:cxnLst/>
              <a:rect r="r" b="b" t="t" l="l"/>
              <a:pathLst>
                <a:path h="608713" w="1428775">
                  <a:moveTo>
                    <a:pt x="35678" y="0"/>
                  </a:moveTo>
                  <a:lnTo>
                    <a:pt x="1393097" y="0"/>
                  </a:lnTo>
                  <a:cubicBezTo>
                    <a:pt x="1412802" y="0"/>
                    <a:pt x="1428775" y="15974"/>
                    <a:pt x="1428775" y="35678"/>
                  </a:cubicBezTo>
                  <a:lnTo>
                    <a:pt x="1428775" y="573035"/>
                  </a:lnTo>
                  <a:cubicBezTo>
                    <a:pt x="1428775" y="582498"/>
                    <a:pt x="1425016" y="591573"/>
                    <a:pt x="1418326" y="598263"/>
                  </a:cubicBezTo>
                  <a:cubicBezTo>
                    <a:pt x="1411635" y="604954"/>
                    <a:pt x="1402560" y="608713"/>
                    <a:pt x="1393097" y="608713"/>
                  </a:cubicBezTo>
                  <a:lnTo>
                    <a:pt x="35678" y="608713"/>
                  </a:lnTo>
                  <a:cubicBezTo>
                    <a:pt x="15974" y="608713"/>
                    <a:pt x="0" y="592740"/>
                    <a:pt x="0" y="573035"/>
                  </a:cubicBezTo>
                  <a:lnTo>
                    <a:pt x="0" y="35678"/>
                  </a:lnTo>
                  <a:cubicBezTo>
                    <a:pt x="0" y="15974"/>
                    <a:pt x="15974" y="0"/>
                    <a:pt x="35678" y="0"/>
                  </a:cubicBezTo>
                  <a:close/>
                </a:path>
              </a:pathLst>
            </a:custGeom>
            <a:solidFill>
              <a:srgbClr val="FF7043">
                <a:alpha val="47843"/>
              </a:srgbClr>
            </a:solidFill>
            <a:ln cap="rnd">
              <a:noFill/>
              <a:prstDash val="solid"/>
              <a:round/>
            </a:ln>
          </p:spPr>
        </p:sp>
        <p:sp>
          <p:nvSpPr>
            <p:cNvPr name="TextBox 24" id="24"/>
            <p:cNvSpPr txBox="true"/>
            <p:nvPr/>
          </p:nvSpPr>
          <p:spPr>
            <a:xfrm>
              <a:off x="0" y="-38100"/>
              <a:ext cx="1428775" cy="64681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76200" y="9039833"/>
            <a:ext cx="5440061" cy="1128361"/>
            <a:chOff x="0" y="0"/>
            <a:chExt cx="1432773" cy="297181"/>
          </a:xfrm>
        </p:grpSpPr>
        <p:sp>
          <p:nvSpPr>
            <p:cNvPr name="Freeform 26" id="26"/>
            <p:cNvSpPr/>
            <p:nvPr/>
          </p:nvSpPr>
          <p:spPr>
            <a:xfrm flipH="false" flipV="false" rot="0">
              <a:off x="0" y="0"/>
              <a:ext cx="1432773" cy="297181"/>
            </a:xfrm>
            <a:custGeom>
              <a:avLst/>
              <a:gdLst/>
              <a:ahLst/>
              <a:cxnLst/>
              <a:rect r="r" b="b" t="t" l="l"/>
              <a:pathLst>
                <a:path h="297181" w="1432773">
                  <a:moveTo>
                    <a:pt x="35578" y="0"/>
                  </a:moveTo>
                  <a:lnTo>
                    <a:pt x="1397195" y="0"/>
                  </a:lnTo>
                  <a:cubicBezTo>
                    <a:pt x="1416844" y="0"/>
                    <a:pt x="1432773" y="15929"/>
                    <a:pt x="1432773" y="35578"/>
                  </a:cubicBezTo>
                  <a:lnTo>
                    <a:pt x="1432773" y="261603"/>
                  </a:lnTo>
                  <a:cubicBezTo>
                    <a:pt x="1432773" y="281252"/>
                    <a:pt x="1416844" y="297181"/>
                    <a:pt x="1397195" y="297181"/>
                  </a:cubicBezTo>
                  <a:lnTo>
                    <a:pt x="35578" y="297181"/>
                  </a:lnTo>
                  <a:cubicBezTo>
                    <a:pt x="15929" y="297181"/>
                    <a:pt x="0" y="281252"/>
                    <a:pt x="0" y="261603"/>
                  </a:cubicBezTo>
                  <a:lnTo>
                    <a:pt x="0" y="35578"/>
                  </a:lnTo>
                  <a:cubicBezTo>
                    <a:pt x="0" y="15929"/>
                    <a:pt x="15929" y="0"/>
                    <a:pt x="35578" y="0"/>
                  </a:cubicBezTo>
                  <a:close/>
                </a:path>
              </a:pathLst>
            </a:custGeom>
            <a:solidFill>
              <a:srgbClr val="FF7043">
                <a:alpha val="47843"/>
              </a:srgbClr>
            </a:solidFill>
            <a:ln cap="rnd">
              <a:noFill/>
              <a:prstDash val="solid"/>
              <a:round/>
            </a:ln>
          </p:spPr>
        </p:sp>
        <p:sp>
          <p:nvSpPr>
            <p:cNvPr name="TextBox 27" id="27"/>
            <p:cNvSpPr txBox="true"/>
            <p:nvPr/>
          </p:nvSpPr>
          <p:spPr>
            <a:xfrm>
              <a:off x="0" y="-38100"/>
              <a:ext cx="1432773" cy="335281"/>
            </a:xfrm>
            <a:prstGeom prst="rect">
              <a:avLst/>
            </a:prstGeom>
          </p:spPr>
          <p:txBody>
            <a:bodyPr anchor="ctr" rtlCol="false" tIns="50800" lIns="50800" bIns="50800" rIns="50800"/>
            <a:lstStyle/>
            <a:p>
              <a:pPr algn="ctr">
                <a:lnSpc>
                  <a:spcPts val="2659"/>
                </a:lnSpc>
                <a:spcBef>
                  <a:spcPct val="0"/>
                </a:spcBef>
              </a:pPr>
            </a:p>
          </p:txBody>
        </p:sp>
      </p:grpSp>
      <p:sp>
        <p:nvSpPr>
          <p:cNvPr name="Freeform 28" id="28"/>
          <p:cNvSpPr/>
          <p:nvPr/>
        </p:nvSpPr>
        <p:spPr>
          <a:xfrm flipH="false" flipV="false" rot="0">
            <a:off x="8011050" y="5458566"/>
            <a:ext cx="8270311" cy="4652050"/>
          </a:xfrm>
          <a:custGeom>
            <a:avLst/>
            <a:gdLst/>
            <a:ahLst/>
            <a:cxnLst/>
            <a:rect r="r" b="b" t="t" l="l"/>
            <a:pathLst>
              <a:path h="4652050" w="8270311">
                <a:moveTo>
                  <a:pt x="0" y="0"/>
                </a:moveTo>
                <a:lnTo>
                  <a:pt x="8270310" y="0"/>
                </a:lnTo>
                <a:lnTo>
                  <a:pt x="8270310" y="4652050"/>
                </a:lnTo>
                <a:lnTo>
                  <a:pt x="0" y="4652050"/>
                </a:lnTo>
                <a:lnTo>
                  <a:pt x="0" y="0"/>
                </a:lnTo>
                <a:close/>
              </a:path>
            </a:pathLst>
          </a:custGeom>
          <a:blipFill>
            <a:blip r:embed="rId4"/>
            <a:stretch>
              <a:fillRect l="-3977" t="0" r="0" b="-21538"/>
            </a:stretch>
          </a:blipFill>
          <a:ln w="57150" cap="rnd">
            <a:solidFill>
              <a:srgbClr val="FF7043"/>
            </a:solidFill>
            <a:prstDash val="solid"/>
            <a:round/>
          </a:ln>
        </p:spPr>
      </p:sp>
      <p:sp>
        <p:nvSpPr>
          <p:cNvPr name="TextBox 29" id="29"/>
          <p:cNvSpPr txBox="true"/>
          <p:nvPr/>
        </p:nvSpPr>
        <p:spPr>
          <a:xfrm rot="0">
            <a:off x="458064" y="1491418"/>
            <a:ext cx="903148" cy="402115"/>
          </a:xfrm>
          <a:prstGeom prst="rect">
            <a:avLst/>
          </a:prstGeom>
        </p:spPr>
        <p:txBody>
          <a:bodyPr anchor="t" rtlCol="false" tIns="0" lIns="0" bIns="0" rIns="0">
            <a:spAutoFit/>
          </a:bodyPr>
          <a:lstStyle/>
          <a:p>
            <a:pPr algn="ctr">
              <a:lnSpc>
                <a:spcPts val="3259"/>
              </a:lnSpc>
            </a:pPr>
            <a:r>
              <a:rPr lang="en-US" sz="2327">
                <a:solidFill>
                  <a:srgbClr val="000000"/>
                </a:solidFill>
                <a:latin typeface="Russo One"/>
                <a:ea typeface="Russo One"/>
                <a:cs typeface="Russo One"/>
                <a:sym typeface="Russo One"/>
              </a:rPr>
              <a:t>ASIET</a:t>
            </a:r>
          </a:p>
        </p:txBody>
      </p:sp>
      <p:sp>
        <p:nvSpPr>
          <p:cNvPr name="TextBox 30" id="30"/>
          <p:cNvSpPr txBox="true"/>
          <p:nvPr/>
        </p:nvSpPr>
        <p:spPr>
          <a:xfrm rot="0">
            <a:off x="3874393" y="-460145"/>
            <a:ext cx="10539215" cy="1708151"/>
          </a:xfrm>
          <a:prstGeom prst="rect">
            <a:avLst/>
          </a:prstGeom>
        </p:spPr>
        <p:txBody>
          <a:bodyPr anchor="t" rtlCol="false" tIns="0" lIns="0" bIns="0" rIns="0">
            <a:spAutoFit/>
          </a:bodyPr>
          <a:lstStyle/>
          <a:p>
            <a:pPr algn="ctr">
              <a:lnSpc>
                <a:spcPts val="13999"/>
              </a:lnSpc>
            </a:pPr>
            <a:r>
              <a:rPr lang="en-US" sz="9999" b="true">
                <a:solidFill>
                  <a:srgbClr val="008080"/>
                </a:solidFill>
                <a:latin typeface="Literata Bold"/>
                <a:ea typeface="Literata Bold"/>
                <a:cs typeface="Literata Bold"/>
                <a:sym typeface="Literata Bold"/>
              </a:rPr>
              <a:t>V-House Planner</a:t>
            </a:r>
          </a:p>
        </p:txBody>
      </p:sp>
      <p:sp>
        <p:nvSpPr>
          <p:cNvPr name="TextBox 31" id="31"/>
          <p:cNvSpPr txBox="true"/>
          <p:nvPr/>
        </p:nvSpPr>
        <p:spPr>
          <a:xfrm rot="0">
            <a:off x="4251920" y="1109538"/>
            <a:ext cx="9784160" cy="514350"/>
          </a:xfrm>
          <a:prstGeom prst="rect">
            <a:avLst/>
          </a:prstGeom>
        </p:spPr>
        <p:txBody>
          <a:bodyPr anchor="t" rtlCol="false" tIns="0" lIns="0" bIns="0" rIns="0">
            <a:spAutoFit/>
          </a:bodyPr>
          <a:lstStyle/>
          <a:p>
            <a:pPr algn="ctr">
              <a:lnSpc>
                <a:spcPts val="4200"/>
              </a:lnSpc>
            </a:pPr>
            <a:r>
              <a:rPr lang="en-US" sz="3000">
                <a:solidFill>
                  <a:srgbClr val="008080"/>
                </a:solidFill>
                <a:latin typeface="Literata"/>
                <a:ea typeface="Literata"/>
                <a:cs typeface="Literata"/>
                <a:sym typeface="Literata"/>
              </a:rPr>
              <a:t>AR-Based Construction Planning &amp; Vastu Compliance</a:t>
            </a:r>
          </a:p>
        </p:txBody>
      </p:sp>
      <p:sp>
        <p:nvSpPr>
          <p:cNvPr name="TextBox 32" id="32"/>
          <p:cNvSpPr txBox="true"/>
          <p:nvPr/>
        </p:nvSpPr>
        <p:spPr>
          <a:xfrm rot="0">
            <a:off x="174168" y="2910548"/>
            <a:ext cx="6439281" cy="2013331"/>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Abstract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Traditional</a:t>
            </a:r>
            <a:r>
              <a:rPr lang="en-US" b="true" sz="1200">
                <a:solidFill>
                  <a:srgbClr val="008080"/>
                </a:solidFill>
                <a:latin typeface="B612 Bold"/>
                <a:ea typeface="B612 Bold"/>
                <a:cs typeface="B612 Bold"/>
                <a:sym typeface="B612 Bold"/>
              </a:rPr>
              <a:t> construction planning often leads to miscommunication and design errors due to reliance on 2D blueprints and brochures. Additionally, cost estimation inaccuracies and lack of Vastu integration affect project planning. This project proposes an AR-based interactive system that enables users to visualize house designs in real-time, analyze cost estimates dynamically, and ensure Vastu compliance. The system processes uploaded designs, renders an interactive AR model, and provides live cost updates, improving clarity in decision-making.</a:t>
            </a:r>
          </a:p>
        </p:txBody>
      </p:sp>
      <p:sp>
        <p:nvSpPr>
          <p:cNvPr name="TextBox 33" id="33"/>
          <p:cNvSpPr txBox="true"/>
          <p:nvPr/>
        </p:nvSpPr>
        <p:spPr>
          <a:xfrm rot="0">
            <a:off x="7193860" y="2807933"/>
            <a:ext cx="5261853" cy="2251456"/>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Working in Brief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Th</a:t>
            </a:r>
            <a:r>
              <a:rPr lang="en-US" b="true" sz="1200">
                <a:solidFill>
                  <a:srgbClr val="008080"/>
                </a:solidFill>
                <a:latin typeface="B612 Bold"/>
                <a:ea typeface="B612 Bold"/>
                <a:cs typeface="B612 Bold"/>
                <a:sym typeface="B612 Bold"/>
              </a:rPr>
              <a:t>e user uploads an AutoCAD or JPG file of their house design. The system processes the file and generates a real-time 3D model using AR technology. Users can visualize the structure, make modifications, and check for Vastu compliance. The cost estimation module provides auto-updated budget calculations based on selected materials and live price trends. The final output includes an interactive AR house model, Vastu report, and a detailed cost breakdown for informed decision-making.</a:t>
            </a:r>
          </a:p>
        </p:txBody>
      </p:sp>
      <p:sp>
        <p:nvSpPr>
          <p:cNvPr name="TextBox 34" id="34"/>
          <p:cNvSpPr txBox="true"/>
          <p:nvPr/>
        </p:nvSpPr>
        <p:spPr>
          <a:xfrm rot="0">
            <a:off x="204341" y="5230839"/>
            <a:ext cx="5848980" cy="1775206"/>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Existing System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C</a:t>
            </a:r>
            <a:r>
              <a:rPr lang="en-US" b="true" sz="1200">
                <a:solidFill>
                  <a:srgbClr val="008080"/>
                </a:solidFill>
                <a:latin typeface="B612 Bold"/>
                <a:ea typeface="B612 Bold"/>
                <a:cs typeface="B612 Bold"/>
                <a:sym typeface="B612 Bold"/>
              </a:rPr>
              <a:t>onstruction planning depends on 2D designs and verbal communication, leading to misunderstandings.</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Cost estimation relies on manual calculations, which can be inaccurate and outdated.</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Vastu compliance is checked manually, with no real-time validation tools available.</a:t>
            </a:r>
          </a:p>
        </p:txBody>
      </p:sp>
      <p:sp>
        <p:nvSpPr>
          <p:cNvPr name="TextBox 35" id="35"/>
          <p:cNvSpPr txBox="true"/>
          <p:nvPr/>
        </p:nvSpPr>
        <p:spPr>
          <a:xfrm rot="0">
            <a:off x="174168" y="7146759"/>
            <a:ext cx="5848980" cy="1775206"/>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Proposed System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A</a:t>
            </a:r>
            <a:r>
              <a:rPr lang="en-US" b="true" sz="1200">
                <a:solidFill>
                  <a:srgbClr val="008080"/>
                </a:solidFill>
                <a:latin typeface="B612 Bold"/>
                <a:ea typeface="B612 Bold"/>
                <a:cs typeface="B612 Bold"/>
                <a:sym typeface="B612 Bold"/>
              </a:rPr>
              <a:t>n AR-based interactive visualization system for real-time house model exploration.</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Live cost estimation module with automatic updates based on market fluctuations.</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Vastu compliance checker that analyzes and suggests modifications.</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A user-friendly interface for homeowners, architects, and contractors.</a:t>
            </a:r>
          </a:p>
        </p:txBody>
      </p:sp>
      <p:sp>
        <p:nvSpPr>
          <p:cNvPr name="TextBox 36" id="36"/>
          <p:cNvSpPr txBox="true"/>
          <p:nvPr/>
        </p:nvSpPr>
        <p:spPr>
          <a:xfrm rot="0">
            <a:off x="12874198" y="2807933"/>
            <a:ext cx="5209417" cy="2251456"/>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Conclusion / Recommendations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P</a:t>
            </a:r>
            <a:r>
              <a:rPr lang="en-US" b="true" sz="1200">
                <a:solidFill>
                  <a:srgbClr val="008080"/>
                </a:solidFill>
                <a:latin typeface="B612 Bold"/>
                <a:ea typeface="B612 Bold"/>
                <a:cs typeface="B612 Bold"/>
                <a:sym typeface="B612 Bold"/>
              </a:rPr>
              <a:t>rovides a more accurate and immersive experience in construction planning.</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Eliminates design errors and cost miscalculations, improving project efficiency.</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Ensures better financial planning through real-time budget updates.</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Integrates traditional Vastu principles with modern AR technology, making it more relevant for Indian users.</a:t>
            </a:r>
          </a:p>
        </p:txBody>
      </p:sp>
      <p:sp>
        <p:nvSpPr>
          <p:cNvPr name="TextBox 37" id="37"/>
          <p:cNvSpPr txBox="true"/>
          <p:nvPr/>
        </p:nvSpPr>
        <p:spPr>
          <a:xfrm rot="0">
            <a:off x="164836" y="9049785"/>
            <a:ext cx="5261853" cy="1060831"/>
          </a:xfrm>
          <a:prstGeom prst="rect">
            <a:avLst/>
          </a:prstGeom>
        </p:spPr>
        <p:txBody>
          <a:bodyPr anchor="t" rtlCol="false" tIns="0" lIns="0" bIns="0" rIns="0">
            <a:spAutoFit/>
          </a:bodyPr>
          <a:lstStyle/>
          <a:p>
            <a:pPr algn="l">
              <a:lnSpc>
                <a:spcPts val="2800"/>
              </a:lnSpc>
            </a:pPr>
            <a:r>
              <a:rPr lang="en-US" sz="2000" b="true">
                <a:solidFill>
                  <a:srgbClr val="008080"/>
                </a:solidFill>
                <a:latin typeface="Atkinson Hyperlegible Bold"/>
                <a:ea typeface="Atkinson Hyperlegible Bold"/>
                <a:cs typeface="Atkinson Hyperlegible Bold"/>
                <a:sym typeface="Atkinson Hyperlegible Bold"/>
              </a:rPr>
              <a:t>Future Scope :</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Ex</a:t>
            </a:r>
            <a:r>
              <a:rPr lang="en-US" b="true" sz="1200">
                <a:solidFill>
                  <a:srgbClr val="008080"/>
                </a:solidFill>
                <a:latin typeface="B612 Bold"/>
                <a:ea typeface="B612 Bold"/>
                <a:cs typeface="B612 Bold"/>
                <a:sym typeface="B612 Bold"/>
              </a:rPr>
              <a:t>pand the system to support more regional architectural styles.</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Integrate AI-based material recommendations for cost optimization.</a:t>
            </a:r>
          </a:p>
          <a:p>
            <a:pPr algn="just" marL="259082" indent="-129541" lvl="1">
              <a:lnSpc>
                <a:spcPts val="1884"/>
              </a:lnSpc>
              <a:buFont typeface="Arial"/>
              <a:buChar char="•"/>
            </a:pPr>
            <a:r>
              <a:rPr lang="en-US" b="true" sz="1200">
                <a:solidFill>
                  <a:srgbClr val="008080"/>
                </a:solidFill>
                <a:latin typeface="B612 Bold"/>
                <a:ea typeface="B612 Bold"/>
                <a:cs typeface="B612 Bold"/>
                <a:sym typeface="B612 Bold"/>
              </a:rPr>
              <a:t>Enhance AR features for furniture placement and interior planning.</a:t>
            </a:r>
          </a:p>
        </p:txBody>
      </p:sp>
      <p:sp>
        <p:nvSpPr>
          <p:cNvPr name="TextBox 38" id="38"/>
          <p:cNvSpPr txBox="true"/>
          <p:nvPr/>
        </p:nvSpPr>
        <p:spPr>
          <a:xfrm rot="0">
            <a:off x="5211167" y="1647357"/>
            <a:ext cx="7865666" cy="349249"/>
          </a:xfrm>
          <a:prstGeom prst="rect">
            <a:avLst/>
          </a:prstGeom>
        </p:spPr>
        <p:txBody>
          <a:bodyPr anchor="t" rtlCol="false" tIns="0" lIns="0" bIns="0" rIns="0">
            <a:spAutoFit/>
          </a:bodyPr>
          <a:lstStyle/>
          <a:p>
            <a:pPr algn="ctr">
              <a:lnSpc>
                <a:spcPts val="2800"/>
              </a:lnSpc>
            </a:pPr>
            <a:r>
              <a:rPr lang="en-US" sz="2000">
                <a:solidFill>
                  <a:srgbClr val="008080"/>
                </a:solidFill>
                <a:latin typeface="Be Vietnam"/>
                <a:ea typeface="Be Vietnam"/>
                <a:cs typeface="Be Vietnam"/>
                <a:sym typeface="Be Vietnam"/>
              </a:rPr>
              <a:t>Shoun Augustine, Sam Davis Martin, V Harihara Iyer, Mariya Shaju</a:t>
            </a:r>
          </a:p>
        </p:txBody>
      </p:sp>
      <p:sp>
        <p:nvSpPr>
          <p:cNvPr name="TextBox 39" id="39"/>
          <p:cNvSpPr txBox="true"/>
          <p:nvPr/>
        </p:nvSpPr>
        <p:spPr>
          <a:xfrm rot="0">
            <a:off x="7303740" y="1915759"/>
            <a:ext cx="3680520" cy="349249"/>
          </a:xfrm>
          <a:prstGeom prst="rect">
            <a:avLst/>
          </a:prstGeom>
        </p:spPr>
        <p:txBody>
          <a:bodyPr anchor="t" rtlCol="false" tIns="0" lIns="0" bIns="0" rIns="0">
            <a:spAutoFit/>
          </a:bodyPr>
          <a:lstStyle/>
          <a:p>
            <a:pPr algn="ctr">
              <a:lnSpc>
                <a:spcPts val="2800"/>
              </a:lnSpc>
            </a:pPr>
            <a:r>
              <a:rPr lang="en-US" sz="2000">
                <a:solidFill>
                  <a:srgbClr val="008080"/>
                </a:solidFill>
                <a:latin typeface="Be Vietnam"/>
                <a:ea typeface="Be Vietnam"/>
                <a:cs typeface="Be Vietnam"/>
                <a:sym typeface="Be Vietnam"/>
              </a:rPr>
              <a:t>Advisor : Dr. Ramani Bai V, CSE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DAGiKK9U28A</dc:identifier>
  <dcterms:modified xsi:type="dcterms:W3CDTF">2011-08-01T06:04:30Z</dcterms:modified>
  <cp:revision>1</cp:revision>
  <dc:title>VHP</dc:title>
</cp:coreProperties>
</file>